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7" r:id="rId2"/>
    <p:sldId id="261" r:id="rId3"/>
    <p:sldId id="268" r:id="rId4"/>
    <p:sldId id="298" r:id="rId5"/>
    <p:sldId id="299" r:id="rId6"/>
    <p:sldId id="269" r:id="rId7"/>
    <p:sldId id="270" r:id="rId8"/>
    <p:sldId id="271" r:id="rId9"/>
    <p:sldId id="323" r:id="rId10"/>
    <p:sldId id="325" r:id="rId11"/>
    <p:sldId id="324" r:id="rId12"/>
    <p:sldId id="326" r:id="rId13"/>
    <p:sldId id="284" r:id="rId14"/>
    <p:sldId id="285" r:id="rId15"/>
    <p:sldId id="286" r:id="rId16"/>
    <p:sldId id="275" r:id="rId17"/>
    <p:sldId id="276" r:id="rId18"/>
    <p:sldId id="287" r:id="rId19"/>
    <p:sldId id="288" r:id="rId20"/>
    <p:sldId id="289" r:id="rId21"/>
    <p:sldId id="279" r:id="rId22"/>
    <p:sldId id="290" r:id="rId23"/>
    <p:sldId id="291" r:id="rId24"/>
    <p:sldId id="292" r:id="rId25"/>
    <p:sldId id="280" r:id="rId26"/>
    <p:sldId id="297" r:id="rId27"/>
    <p:sldId id="281" r:id="rId28"/>
    <p:sldId id="293" r:id="rId29"/>
    <p:sldId id="295" r:id="rId30"/>
    <p:sldId id="273" r:id="rId31"/>
    <p:sldId id="296" r:id="rId32"/>
    <p:sldId id="267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3827" autoAdjust="0"/>
  </p:normalViewPr>
  <p:slideViewPr>
    <p:cSldViewPr>
      <p:cViewPr varScale="1">
        <p:scale>
          <a:sx n="123" d="100"/>
          <a:sy n="123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A49A1-8E65-AB47-AB6C-A65866A7A145}" type="datetimeFigureOut">
              <a:rPr kumimoji="1" lang="zh-CN" altLang="en-US" smtClean="0"/>
              <a:t>2017/11/30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FF77A-A1F1-9340-B998-2BA3741EFB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72D47444-474C-4D9A-A0FF-86852CA37591}" type="slidenum">
              <a:rPr lang="zh-CN" altLang="en-US" sz="1700" smtClean="0">
                <a:latin typeface="Calibri" panose="020F0502020204030204" charset="0"/>
              </a:rPr>
              <a:t>13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F77A-A1F1-9340-B998-2BA3741EFB32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F77A-A1F1-9340-B998-2BA3741EFB32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013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137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81B8DF4F-2F64-448F-A239-BA581DA68EB8}" type="slidenum">
              <a:rPr lang="zh-CN" altLang="en-US" sz="1700" smtClean="0">
                <a:latin typeface="Calibri" panose="020F0502020204030204" charset="0"/>
              </a:rPr>
              <a:t>28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013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137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81B8DF4F-2F64-448F-A239-BA581DA68EB8}" type="slidenum">
              <a:rPr lang="zh-CN" altLang="en-US" sz="1700" smtClean="0">
                <a:latin typeface="Calibri" panose="020F0502020204030204" charset="0"/>
              </a:rPr>
              <a:t>29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857500" y="514350"/>
            <a:ext cx="3429000" cy="2571750"/>
          </a:xfrm>
        </p:spPr>
      </p:sp>
      <p:sp>
        <p:nvSpPr>
          <p:cNvPr id="624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246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778DDC60-6ACE-44CB-A6D4-4AFB26218B04}" type="slidenum">
              <a:rPr lang="zh-CN" altLang="en-US" sz="1700" smtClean="0">
                <a:latin typeface="Calibri" panose="020F0502020204030204" charset="0"/>
              </a:rPr>
              <a:t>15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065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487D71D9-8509-42E5-8C41-C56E08833E73}" type="slidenum">
              <a:rPr lang="zh-CN" altLang="en-US" sz="1700" smtClean="0">
                <a:latin typeface="Calibri" panose="020F0502020204030204" charset="0"/>
              </a:rPr>
              <a:t>18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747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475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E4A51A2B-D1F3-45D8-A470-6295BA353A7C}" type="slidenum">
              <a:rPr lang="zh-CN" altLang="en-US" sz="1700" smtClean="0">
                <a:latin typeface="Calibri" panose="020F0502020204030204" charset="0"/>
              </a:rPr>
              <a:t>19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768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680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8D0EFBFC-ED8F-400B-B168-3D4BD421F054}" type="slidenum">
              <a:rPr lang="zh-CN" altLang="en-US" sz="1700" smtClean="0">
                <a:latin typeface="Calibri" panose="020F0502020204030204" charset="0"/>
              </a:rPr>
              <a:t>20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829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29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924CE360-2E4B-4CBC-A3D5-A2A79C1CD07E}" type="slidenum">
              <a:rPr lang="zh-CN" altLang="en-US" sz="1700" smtClean="0">
                <a:latin typeface="Calibri" panose="020F0502020204030204" charset="0"/>
              </a:rPr>
              <a:t>22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849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49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C2D4C2DF-4991-499E-8BB0-661B029BBB77}" type="slidenum">
              <a:rPr lang="zh-CN" altLang="en-US" sz="1700" smtClean="0">
                <a:latin typeface="Calibri" panose="020F0502020204030204" charset="0"/>
              </a:rPr>
              <a:t>23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849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49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C2D4C2DF-4991-499E-8BB0-661B029BBB77}" type="slidenum">
              <a:rPr lang="zh-CN" altLang="en-US" sz="1700" smtClean="0">
                <a:latin typeface="Calibri" panose="020F0502020204030204" charset="0"/>
              </a:rPr>
              <a:t>24</a:t>
            </a:fld>
            <a:endParaRPr lang="zh-CN" altLang="en-US" sz="17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F77A-A1F1-9340-B998-2BA3741EFB32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E75C-68A6-4268-99CF-FC3A6DCC77FE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65D1-3A93-48AE-97A9-5051E5B6B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4.tiff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1371601" y="2564904"/>
            <a:ext cx="6400800" cy="1224136"/>
          </a:xfrm>
        </p:spPr>
        <p:txBody>
          <a:bodyPr>
            <a:no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中财推广示范</a:t>
            </a:r>
            <a:endParaRPr lang="en-US" altLang="zh-CN" sz="4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项目过程网络管理培训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5661248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江西林科网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dirty="0" err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www.jxlytech.cn</a:t>
            </a:r>
            <a:endParaRPr lang="zh-CN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dirty="0">
                <a:latin typeface="汉仪中黑简" pitchFamily="49" charset="-122"/>
                <a:ea typeface="汉仪中黑简" pitchFamily="49" charset="-122"/>
              </a:rPr>
              <a:t>江西林科网手机网的访问方法</a:t>
            </a:r>
          </a:p>
        </p:txBody>
      </p:sp>
      <p:sp>
        <p:nvSpPr>
          <p:cNvPr id="7" name="TextBox 77"/>
          <p:cNvSpPr txBox="1"/>
          <p:nvPr/>
        </p:nvSpPr>
        <p:spPr>
          <a:xfrm>
            <a:off x="283210" y="1440180"/>
            <a:ext cx="8352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方法二：关注“林业产业论坛”微信公众号</a:t>
            </a:r>
          </a:p>
        </p:txBody>
      </p:sp>
      <p:pic>
        <p:nvPicPr>
          <p:cNvPr id="2" name="Picture 2" descr="C:\Users\张旖旎\Desktop\图\wx.jpgw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9248" y="2774633"/>
            <a:ext cx="3180080" cy="318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dirty="0">
                <a:latin typeface="汉仪中黑简" pitchFamily="49" charset="-122"/>
                <a:ea typeface="汉仪中黑简" pitchFamily="49" charset="-122"/>
              </a:rPr>
              <a:t>江西林科网手机网的访问方法</a:t>
            </a:r>
          </a:p>
        </p:txBody>
      </p:sp>
      <p:sp>
        <p:nvSpPr>
          <p:cNvPr id="7" name="TextBox 77"/>
          <p:cNvSpPr txBox="1"/>
          <p:nvPr/>
        </p:nvSpPr>
        <p:spPr>
          <a:xfrm>
            <a:off x="1646555" y="1009650"/>
            <a:ext cx="6385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点击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企业机构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，选择：手机主页</a:t>
            </a:r>
          </a:p>
        </p:txBody>
      </p:sp>
      <p:pic>
        <p:nvPicPr>
          <p:cNvPr id="3074" name="Picture 2" descr="C:\Users\张旖旎\Desktop\图\QQ截图20171126174913.jpgQQ截图201711261749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643" y="1655128"/>
            <a:ext cx="318008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dirty="0">
                <a:latin typeface="汉仪中黑简" pitchFamily="49" charset="-122"/>
                <a:ea typeface="汉仪中黑简" pitchFamily="49" charset="-122"/>
              </a:rPr>
              <a:t>江西林科网手机网的访问方法</a:t>
            </a:r>
          </a:p>
        </p:txBody>
      </p:sp>
      <p:sp>
        <p:nvSpPr>
          <p:cNvPr id="7" name="TextBox 77"/>
          <p:cNvSpPr txBox="1"/>
          <p:nvPr/>
        </p:nvSpPr>
        <p:spPr>
          <a:xfrm>
            <a:off x="1646555" y="1009650"/>
            <a:ext cx="6385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地方门户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中选择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江西林科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</a:p>
        </p:txBody>
      </p:sp>
      <p:pic>
        <p:nvPicPr>
          <p:cNvPr id="3074" name="Picture 2" descr="C:\Users\张旖旎\Desktop\图\QQ截图20171126175030.jpgQQ截图201711261750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463" y="1655128"/>
            <a:ext cx="301244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注册项目账号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34013" y="2515395"/>
            <a:ext cx="2468562" cy="1762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noProof="1">
                <a:solidFill>
                  <a:schemeClr val="accent1">
                    <a:lumMod val="75000"/>
                  </a:schemeClr>
                </a:solidFill>
              </a:rPr>
              <a:t>打开江西林科网（</a:t>
            </a:r>
            <a:r>
              <a:rPr lang="en-US" altLang="zh-CN" sz="1500" noProof="1">
                <a:solidFill>
                  <a:schemeClr val="accent1">
                    <a:lumMod val="75000"/>
                  </a:schemeClr>
                </a:solidFill>
              </a:rPr>
              <a:t>http://www.jxlytech.cn</a:t>
            </a:r>
            <a:r>
              <a:rPr lang="zh-CN" altLang="en-US" sz="1500" noProof="1">
                <a:solidFill>
                  <a:schemeClr val="accent1">
                    <a:lumMod val="75000"/>
                  </a:schemeClr>
                </a:solidFill>
              </a:rPr>
              <a:t>）</a:t>
            </a:r>
          </a:p>
          <a:p>
            <a:pPr algn="ctr">
              <a:lnSpc>
                <a:spcPct val="130000"/>
              </a:lnSpc>
            </a:pPr>
            <a:r>
              <a:rPr lang="zh-CN" altLang="en-US" sz="1500" noProof="1">
                <a:solidFill>
                  <a:schemeClr val="accent1">
                    <a:lumMod val="75000"/>
                  </a:schemeClr>
                </a:solidFill>
              </a:rPr>
              <a:t>点击顶部的</a:t>
            </a:r>
            <a:r>
              <a:rPr lang="en-US" altLang="zh-CN" sz="1500" noProof="1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zh-CN" altLang="en-US" sz="1500" noProof="1">
                <a:solidFill>
                  <a:schemeClr val="accent1">
                    <a:lumMod val="75000"/>
                  </a:schemeClr>
                </a:solidFill>
              </a:rPr>
              <a:t>免费注册</a:t>
            </a:r>
            <a:r>
              <a:rPr lang="en-US" altLang="zh-CN" sz="1500" noProof="1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1" name="矩形 40"/>
          <p:cNvSpPr/>
          <p:nvPr/>
        </p:nvSpPr>
        <p:spPr>
          <a:xfrm>
            <a:off x="949325" y="2515394"/>
            <a:ext cx="4484688" cy="23431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1350" noProof="1"/>
          </a:p>
        </p:txBody>
      </p:sp>
      <p:sp>
        <p:nvSpPr>
          <p:cNvPr id="43" name="矩形 42"/>
          <p:cNvSpPr/>
          <p:nvPr/>
        </p:nvSpPr>
        <p:spPr>
          <a:xfrm>
            <a:off x="5434013" y="4277520"/>
            <a:ext cx="2468562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0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注册账号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324" y="2515395"/>
            <a:ext cx="4499850" cy="234314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367609" y="2492896"/>
            <a:ext cx="268287" cy="109538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dk1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注册项目账号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5122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883" y="1903657"/>
            <a:ext cx="5984234" cy="3774569"/>
          </a:xfrm>
        </p:spPr>
      </p:pic>
      <p:sp>
        <p:nvSpPr>
          <p:cNvPr id="5" name="矩形 4"/>
          <p:cNvSpPr/>
          <p:nvPr/>
        </p:nvSpPr>
        <p:spPr>
          <a:xfrm>
            <a:off x="3965633" y="4816336"/>
            <a:ext cx="688452" cy="303184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6259" tIns="38129" rIns="76259" bIns="38129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50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文本框 5"/>
          <p:cNvSpPr txBox="1"/>
          <p:nvPr/>
        </p:nvSpPr>
        <p:spPr>
          <a:xfrm>
            <a:off x="3659505" y="4511199"/>
            <a:ext cx="199263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选择单位用户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注册项目账号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99" y="1842121"/>
            <a:ext cx="7134094" cy="3959639"/>
          </a:xfrm>
          <a:prstGeom prst="rect">
            <a:avLst/>
          </a:prstGeom>
        </p:spPr>
      </p:pic>
      <p:sp>
        <p:nvSpPr>
          <p:cNvPr id="7" name="线形标注 1(带边框和强调线) 6"/>
          <p:cNvSpPr/>
          <p:nvPr/>
        </p:nvSpPr>
        <p:spPr>
          <a:xfrm>
            <a:off x="5037393" y="3068960"/>
            <a:ext cx="1855594" cy="477695"/>
          </a:xfrm>
          <a:prstGeom prst="accentBorderCallout1">
            <a:avLst>
              <a:gd name="adj1" fmla="val 18750"/>
              <a:gd name="adj2" fmla="val -8333"/>
              <a:gd name="adj3" fmla="val 154069"/>
              <a:gd name="adj4" fmla="val -619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填写</a:t>
            </a:r>
            <a:r>
              <a:rPr lang="zh-CN" altLang="en-US" sz="2000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20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简称</a:t>
            </a:r>
          </a:p>
        </p:txBody>
      </p:sp>
      <p:sp>
        <p:nvSpPr>
          <p:cNvPr id="11" name="线形标注 1(带边框和强调线) 10"/>
          <p:cNvSpPr/>
          <p:nvPr/>
        </p:nvSpPr>
        <p:spPr>
          <a:xfrm>
            <a:off x="5965190" y="4490244"/>
            <a:ext cx="2023110" cy="704850"/>
          </a:xfrm>
          <a:prstGeom prst="accentBorderCallout1">
            <a:avLst>
              <a:gd name="adj1" fmla="val 18750"/>
              <a:gd name="adj2" fmla="val -8333"/>
              <a:gd name="adj3" fmla="val 133333"/>
              <a:gd name="adj4" fmla="val -472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全部填完点击</a:t>
            </a:r>
            <a:r>
              <a:rPr lang="en-US" altLang="zh-CN" sz="20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立即注册</a:t>
            </a:r>
            <a:r>
              <a:rPr lang="en-US" altLang="zh-CN" sz="20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注册项目账号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" name="TextBox 77"/>
          <p:cNvSpPr txBox="1"/>
          <p:nvPr/>
        </p:nvSpPr>
        <p:spPr>
          <a:xfrm>
            <a:off x="0" y="10001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注册后，到注册邮箱中接收激活邮件。</a:t>
            </a:r>
            <a:endParaRPr lang="en-US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点击激活链接，激活登录。</a:t>
            </a:r>
            <a:endParaRPr lang="en-US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7" t="1736" r="6482" b="2777"/>
          <a:stretch>
            <a:fillRect/>
          </a:stretch>
        </p:blipFill>
        <p:spPr bwMode="auto">
          <a:xfrm>
            <a:off x="785786" y="2143116"/>
            <a:ext cx="7572428" cy="457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注册项目账号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" name="TextBox 77"/>
          <p:cNvSpPr txBox="1"/>
          <p:nvPr/>
        </p:nvSpPr>
        <p:spPr>
          <a:xfrm>
            <a:off x="0" y="10001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点击网站首页顶部的“登录账号”链接。</a:t>
            </a:r>
            <a:endParaRPr lang="en-US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填写“邮箱”、“密码”和“验证码”，点击“登录”。</a:t>
            </a:r>
            <a:endParaRPr lang="en-US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8572560" cy="453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注册项目账号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021950"/>
            <a:ext cx="6741572" cy="5575402"/>
          </a:xfrm>
          <a:prstGeom prst="rect">
            <a:avLst/>
          </a:prstGeom>
        </p:spPr>
      </p:pic>
      <p:sp>
        <p:nvSpPr>
          <p:cNvPr id="8" name="线形标注 1(带强调线) 7"/>
          <p:cNvSpPr/>
          <p:nvPr/>
        </p:nvSpPr>
        <p:spPr>
          <a:xfrm>
            <a:off x="2987824" y="5877272"/>
            <a:ext cx="1728192" cy="432048"/>
          </a:xfrm>
          <a:prstGeom prst="accentCallout1">
            <a:avLst>
              <a:gd name="adj1" fmla="val 18750"/>
              <a:gd name="adj2" fmla="val -8333"/>
              <a:gd name="adj3" fmla="val 6858"/>
              <a:gd name="adj4" fmla="val -607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进入账号设置</a:t>
            </a:r>
          </a:p>
        </p:txBody>
      </p:sp>
      <p:sp>
        <p:nvSpPr>
          <p:cNvPr id="3" name="线形标注 1(带强调线) 2"/>
          <p:cNvSpPr/>
          <p:nvPr/>
        </p:nvSpPr>
        <p:spPr>
          <a:xfrm>
            <a:off x="4630418" y="1802007"/>
            <a:ext cx="2201935" cy="429856"/>
          </a:xfrm>
          <a:prstGeom prst="accent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填入项目全称</a:t>
            </a:r>
          </a:p>
        </p:txBody>
      </p:sp>
      <p:sp>
        <p:nvSpPr>
          <p:cNvPr id="5" name="线形标注 1(带强调线) 4"/>
          <p:cNvSpPr/>
          <p:nvPr/>
        </p:nvSpPr>
        <p:spPr>
          <a:xfrm>
            <a:off x="2987824" y="4931523"/>
            <a:ext cx="2199516" cy="429856"/>
          </a:xfrm>
          <a:prstGeom prst="accentCallout1">
            <a:avLst>
              <a:gd name="adj1" fmla="val 18750"/>
              <a:gd name="adj2" fmla="val -8333"/>
              <a:gd name="adj3" fmla="val 190753"/>
              <a:gd name="adj4" fmla="val -246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申请高级会员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07" y="1655605"/>
            <a:ext cx="5797169" cy="4797731"/>
          </a:xfrm>
          <a:prstGeom prst="rect">
            <a:avLst/>
          </a:prstGeom>
        </p:spPr>
      </p:pic>
      <p:sp>
        <p:nvSpPr>
          <p:cNvPr id="8" name="线形标注 1(带强调线) 7"/>
          <p:cNvSpPr/>
          <p:nvPr/>
        </p:nvSpPr>
        <p:spPr>
          <a:xfrm>
            <a:off x="4659313" y="2734469"/>
            <a:ext cx="1389062" cy="311150"/>
          </a:xfrm>
          <a:prstGeom prst="accentCallout1">
            <a:avLst>
              <a:gd name="adj1" fmla="val 18750"/>
              <a:gd name="adj2" fmla="val -8333"/>
              <a:gd name="adj3" fmla="val -22403"/>
              <a:gd name="adj4" fmla="val -395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申请高级会员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07"/>
          <a:stretch>
            <a:fillRect/>
          </a:stretch>
        </p:blipFill>
        <p:spPr bwMode="auto">
          <a:xfrm>
            <a:off x="1961176" y="3122979"/>
            <a:ext cx="30273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线形标注 1(带强调线) 2"/>
          <p:cNvSpPr/>
          <p:nvPr/>
        </p:nvSpPr>
        <p:spPr>
          <a:xfrm>
            <a:off x="1331640" y="5984186"/>
            <a:ext cx="1444625" cy="311150"/>
          </a:xfrm>
          <a:prstGeom prst="accentCallout1">
            <a:avLst>
              <a:gd name="adj1" fmla="val 18750"/>
              <a:gd name="adj2" fmla="val -8333"/>
              <a:gd name="adj3" fmla="val 98370"/>
              <a:gd name="adj4" fmla="val -378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高级会员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5" name="线形标注 1(带强调线) 4"/>
          <p:cNvSpPr/>
          <p:nvPr/>
        </p:nvSpPr>
        <p:spPr>
          <a:xfrm>
            <a:off x="3781426" y="3372644"/>
            <a:ext cx="1726678" cy="356246"/>
          </a:xfrm>
          <a:prstGeom prst="accentCallout1">
            <a:avLst>
              <a:gd name="adj1" fmla="val 18750"/>
              <a:gd name="adj2" fmla="val -8333"/>
              <a:gd name="adj3" fmla="val 39526"/>
              <a:gd name="adj4" fmla="val -347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默认为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江西林业科技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11" name="线形标注 1(带强调线) 10"/>
          <p:cNvSpPr/>
          <p:nvPr/>
        </p:nvSpPr>
        <p:spPr>
          <a:xfrm>
            <a:off x="4685151" y="5131238"/>
            <a:ext cx="1446213" cy="312738"/>
          </a:xfrm>
          <a:prstGeom prst="accentCallout1">
            <a:avLst>
              <a:gd name="adj1" fmla="val 18750"/>
              <a:gd name="adj2" fmla="val -8333"/>
              <a:gd name="adj3" fmla="val 227134"/>
              <a:gd name="adj4" fmla="val -300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42" name="矩形 41"/>
          <p:cNvSpPr/>
          <p:nvPr/>
        </p:nvSpPr>
        <p:spPr>
          <a:xfrm>
            <a:off x="6288088" y="3398045"/>
            <a:ext cx="2468562" cy="85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noProof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申请成功后，可联系网站编辑，以尽快通过审批，获得高级会员权限，才能进行下一步操作。</a:t>
            </a:r>
          </a:p>
        </p:txBody>
      </p:sp>
      <p:sp>
        <p:nvSpPr>
          <p:cNvPr id="43" name="矩形 42"/>
          <p:cNvSpPr/>
          <p:nvPr/>
        </p:nvSpPr>
        <p:spPr>
          <a:xfrm>
            <a:off x="6288088" y="4253708"/>
            <a:ext cx="2468562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0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申请高级会员</a:t>
            </a:r>
          </a:p>
        </p:txBody>
      </p:sp>
      <p:sp>
        <p:nvSpPr>
          <p:cNvPr id="2" name="线形标注 1(带强调线) 1"/>
          <p:cNvSpPr/>
          <p:nvPr/>
        </p:nvSpPr>
        <p:spPr>
          <a:xfrm>
            <a:off x="4019195" y="4286207"/>
            <a:ext cx="1389063" cy="311150"/>
          </a:xfrm>
          <a:prstGeom prst="accentCallout1">
            <a:avLst>
              <a:gd name="adj1" fmla="val 18750"/>
              <a:gd name="adj2" fmla="val -8333"/>
              <a:gd name="adj3" fmla="val -22403"/>
              <a:gd name="adj4" fmla="val -395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随意勾选特长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  <p:bldP spid="1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1976264" cy="720080"/>
          </a:xfrm>
        </p:spPr>
        <p:txBody>
          <a:bodyPr>
            <a:no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目录</a:t>
            </a:r>
          </a:p>
        </p:txBody>
      </p:sp>
      <p:grpSp>
        <p:nvGrpSpPr>
          <p:cNvPr id="4" name="Group 3"/>
          <p:cNvGrpSpPr/>
          <p:nvPr/>
        </p:nvGrpSpPr>
        <p:grpSpPr bwMode="auto">
          <a:xfrm>
            <a:off x="3451920" y="1538583"/>
            <a:ext cx="4789488" cy="3330577"/>
            <a:chOff x="0" y="-16"/>
            <a:chExt cx="3017" cy="2098"/>
          </a:xfrm>
        </p:grpSpPr>
        <p:grpSp>
          <p:nvGrpSpPr>
            <p:cNvPr id="5" name="Group 4"/>
            <p:cNvGrpSpPr/>
            <p:nvPr/>
          </p:nvGrpSpPr>
          <p:grpSpPr bwMode="auto">
            <a:xfrm>
              <a:off x="0" y="-16"/>
              <a:ext cx="3017" cy="307"/>
              <a:chOff x="0" y="-16"/>
              <a:chExt cx="3017" cy="307"/>
            </a:xfrm>
          </p:grpSpPr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54" y="-16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bg1"/>
                </a:solidFill>
                <a:prstDash val="sysDot"/>
                <a:rou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ln>
                    <a:solidFill>
                      <a:schemeClr val="bg2"/>
                    </a:solidFill>
                  </a:ln>
                  <a:ea typeface="宋体" panose="02010600030101010101" pitchFamily="2" charset="-122"/>
                </a:endParaRPr>
              </a:p>
            </p:txBody>
          </p: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249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</a:rPr>
                  <a:t>江西林科网介绍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0" y="66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E96E29"/>
                  </a:gs>
                  <a:gs pos="100000">
                    <a:srgbClr val="9B491B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bg1"/>
                </a:solidFill>
                <a:round/>
              </a:ln>
              <a:effectLst>
                <a:outerShdw dist="63500" dir="221219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" name="Group 8"/>
            <p:cNvGrpSpPr/>
            <p:nvPr/>
          </p:nvGrpSpPr>
          <p:grpSpPr bwMode="auto">
            <a:xfrm>
              <a:off x="0" y="454"/>
              <a:ext cx="2982" cy="1545"/>
              <a:chOff x="0" y="-2"/>
              <a:chExt cx="2982" cy="1545"/>
            </a:xfrm>
          </p:grpSpPr>
          <p:sp>
            <p:nvSpPr>
              <p:cNvPr id="21" name="AutoShape 9"/>
              <p:cNvSpPr>
                <a:spLocks noChangeArrowheads="1"/>
              </p:cNvSpPr>
              <p:nvPr/>
            </p:nvSpPr>
            <p:spPr bwMode="auto">
              <a:xfrm>
                <a:off x="54" y="0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bg1"/>
                </a:solidFill>
                <a:prstDash val="sysDot"/>
                <a:rou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524" y="-2"/>
                <a:ext cx="1717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</a:rPr>
                  <a:t>林改资金专栏介绍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Oval 11"/>
              <p:cNvSpPr>
                <a:spLocks noChangeArrowheads="1"/>
              </p:cNvSpPr>
              <p:nvPr/>
            </p:nvSpPr>
            <p:spPr bwMode="auto">
              <a:xfrm>
                <a:off x="0" y="60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CDC48"/>
                  </a:gs>
                  <a:gs pos="100000">
                    <a:srgbClr val="93933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bg1"/>
                </a:solidFill>
                <a:round/>
              </a:ln>
              <a:effectLst>
                <a:outerShdw dist="63500" dir="221219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22" y="1399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CDC48"/>
                  </a:gs>
                  <a:gs pos="100000">
                    <a:srgbClr val="93933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bg1"/>
                </a:solidFill>
                <a:round/>
              </a:ln>
              <a:effectLst>
                <a:outerShdw dist="63500" dir="221219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 bwMode="auto">
            <a:xfrm>
              <a:off x="0" y="894"/>
              <a:ext cx="2982" cy="304"/>
              <a:chOff x="0" y="0"/>
              <a:chExt cx="2982" cy="304"/>
            </a:xfrm>
          </p:grpSpPr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54" y="0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bg1"/>
                </a:solidFill>
                <a:prstDash val="sysDot"/>
                <a:rou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524" y="13"/>
                <a:ext cx="1911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</a:rPr>
                  <a:t>如何建立项目主页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0" y="66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 cmpd="sng">
                <a:solidFill>
                  <a:schemeClr val="bg1"/>
                </a:solidFill>
                <a:round/>
              </a:ln>
              <a:effectLst>
                <a:outerShdw dist="63500" dir="221219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 bwMode="auto">
            <a:xfrm>
              <a:off x="0" y="1361"/>
              <a:ext cx="2982" cy="721"/>
              <a:chOff x="0" y="23"/>
              <a:chExt cx="2982" cy="721"/>
            </a:xfrm>
          </p:grpSpPr>
          <p:sp>
            <p:nvSpPr>
              <p:cNvPr id="13" name="AutoShape 17"/>
              <p:cNvSpPr>
                <a:spLocks noChangeArrowheads="1"/>
              </p:cNvSpPr>
              <p:nvPr/>
            </p:nvSpPr>
            <p:spPr bwMode="auto">
              <a:xfrm>
                <a:off x="54" y="451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bg1"/>
                </a:solidFill>
                <a:prstDash val="sysDot"/>
                <a:rou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524" y="23"/>
                <a:ext cx="1946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</a:rPr>
                  <a:t>如何报送项目动态</a:t>
                </a:r>
                <a:endParaRPr lang="zh-CN" altLang="zh-CN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AutoShape 17"/>
              <p:cNvSpPr>
                <a:spLocks noChangeArrowheads="1"/>
              </p:cNvSpPr>
              <p:nvPr/>
            </p:nvSpPr>
            <p:spPr bwMode="auto">
              <a:xfrm>
                <a:off x="54" y="28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bg1"/>
                </a:solidFill>
                <a:prstDash val="sysDot"/>
                <a:rou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9" name="Rectangle 18"/>
              <p:cNvSpPr>
                <a:spLocks noChangeArrowheads="1"/>
              </p:cNvSpPr>
              <p:nvPr/>
            </p:nvSpPr>
            <p:spPr bwMode="auto">
              <a:xfrm>
                <a:off x="524" y="453"/>
                <a:ext cx="1330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</a:rPr>
                  <a:t>联络与交流</a:t>
                </a:r>
                <a:endParaRPr lang="zh-CN" altLang="zh-CN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auto">
              <a:xfrm>
                <a:off x="0" y="69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 cmpd="sng">
                <a:solidFill>
                  <a:schemeClr val="bg1"/>
                </a:solidFill>
                <a:round/>
              </a:ln>
              <a:effectLst>
                <a:outerShdw dist="63500" dir="221219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34" name="Picture 212" descr="彩色团结小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665042"/>
            <a:ext cx="3124200" cy="2292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生成项目主页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554" y="1149607"/>
            <a:ext cx="6480806" cy="5375737"/>
          </a:xfrm>
          <a:prstGeom prst="rect">
            <a:avLst/>
          </a:prstGeom>
        </p:spPr>
      </p:pic>
      <p:sp>
        <p:nvSpPr>
          <p:cNvPr id="3" name="线形标注 1(带强调线) 2"/>
          <p:cNvSpPr/>
          <p:nvPr/>
        </p:nvSpPr>
        <p:spPr>
          <a:xfrm>
            <a:off x="2843808" y="5733256"/>
            <a:ext cx="1802862" cy="389862"/>
          </a:xfrm>
          <a:prstGeom prst="accentCallout1">
            <a:avLst>
              <a:gd name="adj1" fmla="val 18750"/>
              <a:gd name="adj2" fmla="val -8333"/>
              <a:gd name="adj3" fmla="val 98370"/>
              <a:gd name="adj4" fmla="val -378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公共主页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pic>
        <p:nvPicPr>
          <p:cNvPr id="6" name="图片 5" descr="子网站域名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312320"/>
            <a:ext cx="2438400" cy="1053465"/>
          </a:xfrm>
          <a:prstGeom prst="rect">
            <a:avLst/>
          </a:prstGeom>
        </p:spPr>
      </p:pic>
      <p:sp>
        <p:nvSpPr>
          <p:cNvPr id="5" name="线形标注 1(带强调线) 4"/>
          <p:cNvSpPr/>
          <p:nvPr/>
        </p:nvSpPr>
        <p:spPr>
          <a:xfrm>
            <a:off x="6096768" y="4326500"/>
            <a:ext cx="1486223" cy="387882"/>
          </a:xfrm>
          <a:prstGeom prst="accentCallout1">
            <a:avLst>
              <a:gd name="adj1" fmla="val 18750"/>
              <a:gd name="adj2" fmla="val -8333"/>
              <a:gd name="adj3" fmla="val -24643"/>
              <a:gd name="adj4" fmla="val -318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生成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7" name="线形标注 1(带强调线) 6"/>
          <p:cNvSpPr/>
          <p:nvPr/>
        </p:nvSpPr>
        <p:spPr>
          <a:xfrm>
            <a:off x="5437042" y="2353573"/>
            <a:ext cx="2533110" cy="1036992"/>
          </a:xfrm>
          <a:prstGeom prst="accentCallout1">
            <a:avLst>
              <a:gd name="adj1" fmla="val 18750"/>
              <a:gd name="adj2" fmla="val -8333"/>
              <a:gd name="adj3" fmla="val 124064"/>
              <a:gd name="adj4" fmla="val -43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设置公共主页的域名，即网址，只能使用半角英文及数字，生成后不可修改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填充主页信息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" name="TextBox 77"/>
          <p:cNvSpPr txBox="1"/>
          <p:nvPr/>
        </p:nvSpPr>
        <p:spPr>
          <a:xfrm>
            <a:off x="0" y="1191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点击 “公共主页首页”，填入相关信息</a:t>
            </a:r>
            <a:endParaRPr lang="en-US" altLang="zh-CN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29256" y="5000636"/>
            <a:ext cx="100013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2055801"/>
            <a:ext cx="7429520" cy="4622835"/>
          </a:xfrm>
          <a:prstGeom prst="rect">
            <a:avLst/>
          </a:prstGeom>
        </p:spPr>
      </p:pic>
      <p:sp>
        <p:nvSpPr>
          <p:cNvPr id="8" name="线形标注 1(带强调线) 2"/>
          <p:cNvSpPr/>
          <p:nvPr/>
        </p:nvSpPr>
        <p:spPr>
          <a:xfrm>
            <a:off x="4148592" y="3716857"/>
            <a:ext cx="2154480" cy="341902"/>
          </a:xfrm>
          <a:prstGeom prst="accentCallout1">
            <a:avLst>
              <a:gd name="adj1" fmla="val 18750"/>
              <a:gd name="adj2" fmla="val -8333"/>
              <a:gd name="adj3" fmla="val 167820"/>
              <a:gd name="adj4" fmla="val -437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公共主页类型选择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11" name="线形标注 1(带强调线) 4"/>
          <p:cNvSpPr/>
          <p:nvPr/>
        </p:nvSpPr>
        <p:spPr>
          <a:xfrm>
            <a:off x="6196925" y="5116374"/>
            <a:ext cx="1413722" cy="482904"/>
          </a:xfrm>
          <a:prstGeom prst="accentCallout1">
            <a:avLst>
              <a:gd name="adj1" fmla="val 18750"/>
              <a:gd name="adj2" fmla="val -8333"/>
              <a:gd name="adj3" fmla="val -5433"/>
              <a:gd name="adj4" fmla="val -580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勾选首页文章，填入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</a:p>
        </p:txBody>
      </p:sp>
      <p:sp>
        <p:nvSpPr>
          <p:cNvPr id="12" name="线形标注 1(带强调线) 9"/>
          <p:cNvSpPr/>
          <p:nvPr/>
        </p:nvSpPr>
        <p:spPr>
          <a:xfrm>
            <a:off x="3758144" y="6227675"/>
            <a:ext cx="1467688" cy="360429"/>
          </a:xfrm>
          <a:prstGeom prst="accentCallout1">
            <a:avLst>
              <a:gd name="adj1" fmla="val 18750"/>
              <a:gd name="adj2" fmla="val -8333"/>
              <a:gd name="adj3" fmla="val 107739"/>
              <a:gd name="adj4" fmla="val -251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13" name="线形标注 1(带强调线) 10"/>
          <p:cNvSpPr/>
          <p:nvPr/>
        </p:nvSpPr>
        <p:spPr>
          <a:xfrm>
            <a:off x="6182142" y="4221474"/>
            <a:ext cx="1990258" cy="329263"/>
          </a:xfrm>
          <a:prstGeom prst="accentCallout1">
            <a:avLst>
              <a:gd name="adj1" fmla="val 18750"/>
              <a:gd name="adj2" fmla="val -8333"/>
              <a:gd name="adj3" fmla="val 98370"/>
              <a:gd name="adj4" fmla="val -378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公共主页标题为项目全称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2" grpId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97445"/>
            <a:ext cx="7632848" cy="4039867"/>
          </a:xfrm>
          <a:prstGeom prst="rect">
            <a:avLst/>
          </a:prstGeom>
        </p:spPr>
      </p:pic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填充主页信息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" name="线形标注 1(带强调线) 4"/>
          <p:cNvSpPr/>
          <p:nvPr/>
        </p:nvSpPr>
        <p:spPr>
          <a:xfrm>
            <a:off x="1808378" y="2955248"/>
            <a:ext cx="1454150" cy="311150"/>
          </a:xfrm>
          <a:prstGeom prst="accentCallout1">
            <a:avLst>
              <a:gd name="adj1" fmla="val 18750"/>
              <a:gd name="adj2" fmla="val -8333"/>
              <a:gd name="adj3" fmla="val -24643"/>
              <a:gd name="adj4" fmla="val -318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幻灯图片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6" name="线形标注 3(带边框和强调线) 5"/>
          <p:cNvSpPr/>
          <p:nvPr/>
        </p:nvSpPr>
        <p:spPr>
          <a:xfrm>
            <a:off x="7021550" y="1601163"/>
            <a:ext cx="1744662" cy="76835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5071"/>
              <a:gd name="adj8" fmla="val 497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选取主页首页轮播图片</a:t>
            </a:r>
            <a:endParaRPr lang="en-US" altLang="zh-CN" sz="12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线形标注 3(带边框和强调线) 8"/>
          <p:cNvSpPr/>
          <p:nvPr/>
        </p:nvSpPr>
        <p:spPr>
          <a:xfrm>
            <a:off x="7512171" y="5185625"/>
            <a:ext cx="1339744" cy="4320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8879"/>
              <a:gd name="adj8" fmla="val 280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保存修改</a:t>
            </a:r>
          </a:p>
        </p:txBody>
      </p:sp>
      <p:sp>
        <p:nvSpPr>
          <p:cNvPr id="10" name="线形标注 1(带强调线) 9"/>
          <p:cNvSpPr/>
          <p:nvPr/>
        </p:nvSpPr>
        <p:spPr>
          <a:xfrm>
            <a:off x="4948873" y="3646183"/>
            <a:ext cx="1814512" cy="341313"/>
          </a:xfrm>
          <a:prstGeom prst="accentCallout1">
            <a:avLst>
              <a:gd name="adj1" fmla="val 18750"/>
              <a:gd name="adj2" fmla="val -8333"/>
              <a:gd name="adj3" fmla="val -29160"/>
              <a:gd name="adj4" fmla="val -494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最多可设置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张图片</a:t>
            </a:r>
          </a:p>
        </p:txBody>
      </p:sp>
      <p:sp>
        <p:nvSpPr>
          <p:cNvPr id="3" name="线形标注 1(带强调线) 2"/>
          <p:cNvSpPr/>
          <p:nvPr/>
        </p:nvSpPr>
        <p:spPr>
          <a:xfrm>
            <a:off x="4018103" y="2586230"/>
            <a:ext cx="1893415" cy="408612"/>
          </a:xfrm>
          <a:prstGeom prst="accentCallout1">
            <a:avLst>
              <a:gd name="adj1" fmla="val 18750"/>
              <a:gd name="adj2" fmla="val -8333"/>
              <a:gd name="adj3" fmla="val -24643"/>
              <a:gd name="adj4" fmla="val -318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首页内容更新</a:t>
            </a:r>
            <a:r>
              <a:rPr lang="en-US" altLang="zh-CN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9" grpId="0" animBg="1"/>
      <p:bldP spid="10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03" y="1604694"/>
            <a:ext cx="8100392" cy="4806615"/>
          </a:xfrm>
          <a:prstGeom prst="rect">
            <a:avLst/>
          </a:prstGeom>
        </p:spPr>
      </p:pic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填充主页信息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" name="线形标注 1(带强调线) 4"/>
          <p:cNvSpPr/>
          <p:nvPr/>
        </p:nvSpPr>
        <p:spPr>
          <a:xfrm>
            <a:off x="1907704" y="2704466"/>
            <a:ext cx="1452563" cy="584775"/>
          </a:xfrm>
          <a:prstGeom prst="accentCallout1">
            <a:avLst>
              <a:gd name="adj1" fmla="val 18750"/>
              <a:gd name="adj2" fmla="val -8333"/>
              <a:gd name="adj3" fmla="val 11616"/>
              <a:gd name="adj4" fmla="val -364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地图标注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10" name="线形标注 1(带强调线) 9"/>
          <p:cNvSpPr/>
          <p:nvPr/>
        </p:nvSpPr>
        <p:spPr>
          <a:xfrm>
            <a:off x="6876256" y="3572074"/>
            <a:ext cx="1422400" cy="584775"/>
          </a:xfrm>
          <a:prstGeom prst="accentCallout1">
            <a:avLst>
              <a:gd name="adj1" fmla="val 18750"/>
              <a:gd name="adj2" fmla="val -8333"/>
              <a:gd name="adj3" fmla="val 82766"/>
              <a:gd name="adj4" fmla="val -494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点击地图上的项目所在地</a:t>
            </a:r>
          </a:p>
        </p:txBody>
      </p:sp>
      <p:sp>
        <p:nvSpPr>
          <p:cNvPr id="9" name="线形标注 3(带边框和强调线) 8"/>
          <p:cNvSpPr/>
          <p:nvPr/>
        </p:nvSpPr>
        <p:spPr>
          <a:xfrm>
            <a:off x="7020272" y="4973504"/>
            <a:ext cx="1961821" cy="58477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9503"/>
              <a:gd name="adj8" fmla="val 589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保存修改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ldLvl="0" animBg="1"/>
      <p:bldP spid="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56" y="1394473"/>
            <a:ext cx="8388424" cy="5039017"/>
          </a:xfrm>
          <a:prstGeom prst="rect">
            <a:avLst/>
          </a:prstGeom>
        </p:spPr>
      </p:pic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填充主页信息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" name="线形标注 1(带强调线) 4"/>
          <p:cNvSpPr/>
          <p:nvPr/>
        </p:nvSpPr>
        <p:spPr>
          <a:xfrm>
            <a:off x="1907704" y="3052250"/>
            <a:ext cx="1677035" cy="584775"/>
          </a:xfrm>
          <a:prstGeom prst="accentCallout1">
            <a:avLst>
              <a:gd name="adj1" fmla="val 18750"/>
              <a:gd name="adj2" fmla="val -8333"/>
              <a:gd name="adj3" fmla="val -24643"/>
              <a:gd name="adj4" fmla="val -318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首页联系方式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10" name="线形标注 1(带强调线) 9"/>
          <p:cNvSpPr/>
          <p:nvPr/>
        </p:nvSpPr>
        <p:spPr>
          <a:xfrm>
            <a:off x="5759450" y="3680056"/>
            <a:ext cx="1692870" cy="338554"/>
          </a:xfrm>
          <a:prstGeom prst="accentCallout1">
            <a:avLst>
              <a:gd name="adj1" fmla="val 18750"/>
              <a:gd name="adj2" fmla="val -8333"/>
              <a:gd name="adj3" fmla="val -29160"/>
              <a:gd name="adj4" fmla="val -494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填入联系方式</a:t>
            </a:r>
          </a:p>
        </p:txBody>
      </p:sp>
      <p:sp>
        <p:nvSpPr>
          <p:cNvPr id="9" name="线形标注 3(带边框和强调线) 8"/>
          <p:cNvSpPr/>
          <p:nvPr/>
        </p:nvSpPr>
        <p:spPr>
          <a:xfrm>
            <a:off x="7086918" y="5036057"/>
            <a:ext cx="1744662" cy="58477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93396"/>
              <a:gd name="adj8" fmla="val 69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保存修改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1" y="2117610"/>
            <a:ext cx="5760640" cy="4504649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填充项目信息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" name="TextBox 77"/>
          <p:cNvSpPr txBox="1"/>
          <p:nvPr/>
        </p:nvSpPr>
        <p:spPr>
          <a:xfrm>
            <a:off x="0" y="10001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分别点击“项目概况”、“承担单位”、“参加单位”、“项目实施”、“项目考核”等栏目，填入内容</a:t>
            </a:r>
            <a:endParaRPr lang="en-US" altLang="zh-CN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57686" y="2124980"/>
            <a:ext cx="2806602" cy="310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195736" y="3085226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项目概况下填报：成果概况（入库号）、项目建设内容、地点与规模</a:t>
            </a:r>
            <a:endParaRPr lang="en-US" altLang="zh-CN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项目实施下填报：项目实施年度计划、项目实施完成情况</a:t>
            </a:r>
            <a:endParaRPr lang="en-US" altLang="zh-CN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项目考核下填报：项目建设考核目标（主要经济技术指标）</a:t>
            </a:r>
          </a:p>
          <a:p>
            <a:pPr fontAlgn="base"/>
            <a:r>
              <a:rPr lang="zh-CN" altLang="en-US" dirty="0"/>
              <a:t>                  </a:t>
            </a:r>
            <a:br>
              <a:rPr lang="zh-CN" altLang="en-US" dirty="0"/>
            </a:br>
            <a:r>
              <a:rPr lang="zh-CN" altLang="en-US" dirty="0"/>
              <a:t>可插入图片、超链接</a:t>
            </a:r>
          </a:p>
          <a:p>
            <a:endParaRPr lang="zh-CN" altLang="en-US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线形标注 1(带强调线) 9"/>
          <p:cNvSpPr/>
          <p:nvPr/>
        </p:nvSpPr>
        <p:spPr>
          <a:xfrm>
            <a:off x="6571294" y="2581377"/>
            <a:ext cx="1961145" cy="584775"/>
          </a:xfrm>
          <a:prstGeom prst="accentCallout1">
            <a:avLst>
              <a:gd name="adj1" fmla="val 18750"/>
              <a:gd name="adj2" fmla="val -8333"/>
              <a:gd name="adj3" fmla="val -31426"/>
              <a:gd name="adj4" fmla="val 73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项目考核在其他栏目的下拉菜单里</a:t>
            </a:r>
          </a:p>
        </p:txBody>
      </p:sp>
      <p:sp>
        <p:nvSpPr>
          <p:cNvPr id="13" name="线形标注 3(带边框和强调线) 8"/>
          <p:cNvSpPr/>
          <p:nvPr/>
        </p:nvSpPr>
        <p:spPr>
          <a:xfrm>
            <a:off x="6156176" y="5178097"/>
            <a:ext cx="1744662" cy="830997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1501"/>
              <a:gd name="adj8" fmla="val 717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每次填完一个栏目内容，都要点击提交保存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3" y="1954215"/>
            <a:ext cx="7974631" cy="4707116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填充项目信息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" name="TextBox 77"/>
          <p:cNvSpPr txBox="1"/>
          <p:nvPr/>
        </p:nvSpPr>
        <p:spPr>
          <a:xfrm>
            <a:off x="0" y="10001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如果承担单位或参加单位生成了单位主页，可在项目主页对应栏目中添加相关单位的主页链接</a:t>
            </a:r>
            <a:endParaRPr lang="en-US" altLang="zh-CN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71998" y="2000310"/>
            <a:ext cx="1584178" cy="276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1(带强调线) 9"/>
          <p:cNvSpPr/>
          <p:nvPr/>
        </p:nvSpPr>
        <p:spPr>
          <a:xfrm>
            <a:off x="2843809" y="2841341"/>
            <a:ext cx="1728190" cy="338554"/>
          </a:xfrm>
          <a:prstGeom prst="accentCallout1">
            <a:avLst>
              <a:gd name="adj1" fmla="val 18750"/>
              <a:gd name="adj2" fmla="val -8333"/>
              <a:gd name="adj3" fmla="val 82090"/>
              <a:gd name="adj4" fmla="val -32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选中单位名称</a:t>
            </a:r>
          </a:p>
        </p:txBody>
      </p:sp>
      <p:sp>
        <p:nvSpPr>
          <p:cNvPr id="15" name="线形标注 1(带强调线) 9"/>
          <p:cNvSpPr/>
          <p:nvPr/>
        </p:nvSpPr>
        <p:spPr>
          <a:xfrm>
            <a:off x="5361180" y="2322967"/>
            <a:ext cx="2664296" cy="338554"/>
          </a:xfrm>
          <a:prstGeom prst="accentCallout1">
            <a:avLst>
              <a:gd name="adj1" fmla="val 18750"/>
              <a:gd name="adj2" fmla="val -8333"/>
              <a:gd name="adj3" fmla="val 82090"/>
              <a:gd name="adj4" fmla="val -32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点击“插入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编辑超链接”</a:t>
            </a:r>
          </a:p>
        </p:txBody>
      </p:sp>
      <p:sp>
        <p:nvSpPr>
          <p:cNvPr id="16" name="线形标注 1(带强调线) 9"/>
          <p:cNvSpPr/>
          <p:nvPr/>
        </p:nvSpPr>
        <p:spPr>
          <a:xfrm>
            <a:off x="5580112" y="4356583"/>
            <a:ext cx="2664296" cy="338554"/>
          </a:xfrm>
          <a:prstGeom prst="accentCallout1">
            <a:avLst>
              <a:gd name="adj1" fmla="val 18750"/>
              <a:gd name="adj2" fmla="val -8333"/>
              <a:gd name="adj3" fmla="val 82090"/>
              <a:gd name="adj4" fmla="val -32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输入该单位主页地址</a:t>
            </a:r>
          </a:p>
        </p:txBody>
      </p:sp>
      <p:sp>
        <p:nvSpPr>
          <p:cNvPr id="17" name="线形标注 1(带强调线) 9"/>
          <p:cNvSpPr/>
          <p:nvPr/>
        </p:nvSpPr>
        <p:spPr>
          <a:xfrm>
            <a:off x="6399075" y="5490770"/>
            <a:ext cx="1845333" cy="338554"/>
          </a:xfrm>
          <a:prstGeom prst="accentCallout1">
            <a:avLst>
              <a:gd name="adj1" fmla="val 18750"/>
              <a:gd name="adj2" fmla="val -8333"/>
              <a:gd name="adj3" fmla="val 187777"/>
              <a:gd name="adj4" fmla="val -327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点击“确定”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报送项目动态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00808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7286644" y="2986122"/>
            <a:ext cx="85725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43082" y="3698221"/>
            <a:ext cx="99996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线形标注 1(带强调线) 4"/>
          <p:cNvSpPr/>
          <p:nvPr/>
        </p:nvSpPr>
        <p:spPr>
          <a:xfrm>
            <a:off x="2051720" y="4018659"/>
            <a:ext cx="1677035" cy="584775"/>
          </a:xfrm>
          <a:prstGeom prst="accentCallout1">
            <a:avLst>
              <a:gd name="adj1" fmla="val 18750"/>
              <a:gd name="adj2" fmla="val -8333"/>
              <a:gd name="adj3" fmla="val -24643"/>
              <a:gd name="adj4" fmla="val -318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会员发表作品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12" name="线形标注 1(带强调线) 4"/>
          <p:cNvSpPr/>
          <p:nvPr/>
        </p:nvSpPr>
        <p:spPr>
          <a:xfrm>
            <a:off x="6876754" y="3671819"/>
            <a:ext cx="1910260" cy="338554"/>
          </a:xfrm>
          <a:prstGeom prst="accentCallout1">
            <a:avLst>
              <a:gd name="adj1" fmla="val 18750"/>
              <a:gd name="adj2" fmla="val -8333"/>
              <a:gd name="adj3" fmla="val -134245"/>
              <a:gd name="adj4" fmla="val 271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发表作品</a:t>
            </a:r>
            <a:r>
              <a:rPr lang="en-US" altLang="zh-CN" sz="16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47" y="1037575"/>
            <a:ext cx="7175103" cy="5619561"/>
          </a:xfrm>
          <a:prstGeom prst="rect">
            <a:avLst/>
          </a:prstGeom>
        </p:spPr>
      </p:pic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报送项目动态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" name="线形标注 1(带强调线) 4"/>
          <p:cNvSpPr/>
          <p:nvPr/>
        </p:nvSpPr>
        <p:spPr>
          <a:xfrm>
            <a:off x="3828850" y="6165304"/>
            <a:ext cx="2308299" cy="307777"/>
          </a:xfrm>
          <a:prstGeom prst="accentCallout1">
            <a:avLst>
              <a:gd name="adj1" fmla="val 18750"/>
              <a:gd name="adj2" fmla="val -8333"/>
              <a:gd name="adj3" fmla="val 79753"/>
              <a:gd name="adj4" fmla="val -434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公开发表我的作品</a:t>
            </a:r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10" name="线形标注 1(带强调线) 9"/>
          <p:cNvSpPr/>
          <p:nvPr/>
        </p:nvSpPr>
        <p:spPr>
          <a:xfrm>
            <a:off x="6442076" y="1585922"/>
            <a:ext cx="1627187" cy="307777"/>
          </a:xfrm>
          <a:prstGeom prst="accentCallout1">
            <a:avLst>
              <a:gd name="adj1" fmla="val 18750"/>
              <a:gd name="adj2" fmla="val -8333"/>
              <a:gd name="adj3" fmla="val -29160"/>
              <a:gd name="adj4" fmla="val -494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7" name="线形标注 1(带强调线) 6"/>
          <p:cNvSpPr/>
          <p:nvPr/>
        </p:nvSpPr>
        <p:spPr>
          <a:xfrm>
            <a:off x="4690586" y="2534350"/>
            <a:ext cx="1627187" cy="307777"/>
          </a:xfrm>
          <a:prstGeom prst="accentCallout1">
            <a:avLst>
              <a:gd name="adj1" fmla="val 18750"/>
              <a:gd name="adj2" fmla="val -8333"/>
              <a:gd name="adj3" fmla="val -29160"/>
              <a:gd name="adj4" fmla="val -494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输入正文</a:t>
            </a:r>
          </a:p>
        </p:txBody>
      </p:sp>
      <p:sp>
        <p:nvSpPr>
          <p:cNvPr id="8" name="线形标注 1(带强调线) 7"/>
          <p:cNvSpPr/>
          <p:nvPr/>
        </p:nvSpPr>
        <p:spPr>
          <a:xfrm>
            <a:off x="3347864" y="5143038"/>
            <a:ext cx="1811850" cy="738664"/>
          </a:xfrm>
          <a:prstGeom prst="accentCallout1">
            <a:avLst>
              <a:gd name="adj1" fmla="val 18750"/>
              <a:gd name="adj2" fmla="val -8333"/>
              <a:gd name="adj3" fmla="val 135755"/>
              <a:gd name="adj4" fmla="val -436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如果是转载，需要填入原作者及原发布媒体，否则选原创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7" grpId="0" bldLvl="0" animBg="1"/>
      <p:bldP spid="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timgI4YFWQ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33234"/>
            <a:ext cx="8686800" cy="5192110"/>
          </a:xfrm>
          <a:prstGeom prst="rect">
            <a:avLst/>
          </a:prstGeom>
        </p:spPr>
      </p:pic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报送项目动态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2" name="线形标注 1(带强调线) 1"/>
          <p:cNvSpPr/>
          <p:nvPr/>
        </p:nvSpPr>
        <p:spPr>
          <a:xfrm>
            <a:off x="3116242" y="3887179"/>
            <a:ext cx="1743789" cy="307777"/>
          </a:xfrm>
          <a:prstGeom prst="accentCallout1">
            <a:avLst>
              <a:gd name="adj1" fmla="val 18750"/>
              <a:gd name="adj2" fmla="val -8333"/>
              <a:gd name="adj3" fmla="val 151547"/>
              <a:gd name="adj4" fmla="val -504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选择“新闻报道”</a:t>
            </a:r>
          </a:p>
        </p:txBody>
      </p:sp>
      <p:sp>
        <p:nvSpPr>
          <p:cNvPr id="3" name="线形标注 1(带强调线) 2"/>
          <p:cNvSpPr/>
          <p:nvPr/>
        </p:nvSpPr>
        <p:spPr>
          <a:xfrm>
            <a:off x="7449820" y="4620616"/>
            <a:ext cx="1236980" cy="523220"/>
          </a:xfrm>
          <a:prstGeom prst="accentCallout1">
            <a:avLst>
              <a:gd name="adj1" fmla="val 18750"/>
              <a:gd name="adj2" fmla="val -8333"/>
              <a:gd name="adj3" fmla="val 174705"/>
              <a:gd name="adj4" fmla="val 270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</a:t>
            </a:r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林改资金动态</a:t>
            </a:r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zh-CN" altLang="en-US" sz="14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线形标注 1(带强调线) 5"/>
          <p:cNvSpPr/>
          <p:nvPr/>
        </p:nvSpPr>
        <p:spPr>
          <a:xfrm>
            <a:off x="3563888" y="6033150"/>
            <a:ext cx="1148080" cy="307777"/>
          </a:xfrm>
          <a:prstGeom prst="accentCallout1">
            <a:avLst>
              <a:gd name="adj1" fmla="val 18750"/>
              <a:gd name="adj2" fmla="val -8333"/>
              <a:gd name="adj3" fmla="val 77816"/>
              <a:gd name="adj4" fmla="val -394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8.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点击发表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7" name="线形标注 1(带强调线) 2"/>
          <p:cNvSpPr/>
          <p:nvPr/>
        </p:nvSpPr>
        <p:spPr>
          <a:xfrm>
            <a:off x="5940152" y="5291916"/>
            <a:ext cx="1368152" cy="738664"/>
          </a:xfrm>
          <a:prstGeom prst="accentCallout1">
            <a:avLst>
              <a:gd name="adj1" fmla="val 18750"/>
              <a:gd name="adj2" fmla="val -8333"/>
              <a:gd name="adj3" fmla="val 81097"/>
              <a:gd name="adj4" fmla="val 1486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CN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CN" altLang="en-US" sz="1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食品相关项目可同时发布到森林食品网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 bldLvl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江西林科网介绍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15616" y="13936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江西林科网</a:t>
            </a:r>
            <a:r>
              <a:rPr lang="en-US" altLang="zh-CN" sz="28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符合政府网站要求的现代网站</a:t>
            </a:r>
            <a:endParaRPr lang="zh-CN" altLang="zh-CN" sz="28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" name="Rounded Rectangle 69"/>
          <p:cNvSpPr/>
          <p:nvPr/>
        </p:nvSpPr>
        <p:spPr>
          <a:xfrm>
            <a:off x="1928794" y="2714620"/>
            <a:ext cx="607333" cy="26432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江西林科网</a:t>
            </a: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2351771" y="4000475"/>
            <a:ext cx="1663024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83283" y="3143248"/>
            <a:ext cx="71358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555875" y="4000500"/>
            <a:ext cx="1341120" cy="444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83283" y="4853679"/>
            <a:ext cx="713586" cy="408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69"/>
          <p:cNvSpPr/>
          <p:nvPr/>
        </p:nvSpPr>
        <p:spPr>
          <a:xfrm>
            <a:off x="3968307" y="2928934"/>
            <a:ext cx="1500457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8307" y="2928934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政务信息</a:t>
            </a:r>
          </a:p>
        </p:txBody>
      </p:sp>
      <p:sp>
        <p:nvSpPr>
          <p:cNvPr id="19" name="Rounded Rectangle 69"/>
          <p:cNvSpPr/>
          <p:nvPr/>
        </p:nvSpPr>
        <p:spPr>
          <a:xfrm>
            <a:off x="3968307" y="3714752"/>
            <a:ext cx="1500457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8307" y="3714752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数据平台</a:t>
            </a:r>
          </a:p>
        </p:txBody>
      </p:sp>
      <p:sp>
        <p:nvSpPr>
          <p:cNvPr id="21" name="Rounded Rectangle 69"/>
          <p:cNvSpPr/>
          <p:nvPr/>
        </p:nvSpPr>
        <p:spPr>
          <a:xfrm>
            <a:off x="3968307" y="4572008"/>
            <a:ext cx="1500457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8307" y="4572008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集约平台</a:t>
            </a:r>
          </a:p>
        </p:txBody>
      </p:sp>
      <p:pic>
        <p:nvPicPr>
          <p:cNvPr id="40" name="Picture 225" descr="sss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5008618"/>
            <a:ext cx="3557590" cy="18493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从哪找到项目？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6098"/>
            <a:ext cx="9144000" cy="4605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6098"/>
            <a:ext cx="9144000" cy="45991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00" y="0"/>
            <a:ext cx="385569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联络与交流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11560" y="1515648"/>
            <a:ext cx="7992888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QQ</a:t>
            </a:r>
            <a:r>
              <a:rPr lang="zh-CN" altLang="en-US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群：江西林业科技推广项目 </a:t>
            </a:r>
            <a:r>
              <a:rPr lang="en-US" altLang="zh-CN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530749961</a:t>
            </a:r>
            <a:endParaRPr lang="is-IS" altLang="zh-CN" sz="28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联系总编：张旖旎</a:t>
            </a:r>
          </a:p>
          <a:p>
            <a:pPr>
              <a:lnSpc>
                <a:spcPct val="140000"/>
              </a:lnSpc>
            </a:pPr>
            <a:r>
              <a:rPr lang="zh-CN" altLang="en-US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手机：</a:t>
            </a:r>
            <a:r>
              <a:rPr lang="en-US" altLang="zh-CN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13911826791</a:t>
            </a:r>
          </a:p>
          <a:p>
            <a:pPr>
              <a:lnSpc>
                <a:spcPct val="140000"/>
              </a:lnSpc>
            </a:pPr>
            <a:r>
              <a:rPr lang="en-US" altLang="zh-CN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QQ</a:t>
            </a:r>
            <a:r>
              <a:rPr lang="zh-CN" altLang="en-US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：940257810</a:t>
            </a:r>
          </a:p>
          <a:p>
            <a:pPr>
              <a:lnSpc>
                <a:spcPct val="140000"/>
              </a:lnSpc>
            </a:pPr>
            <a:r>
              <a:rPr lang="zh-CN" altLang="en-US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邮箱：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940257810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@</a:t>
            </a:r>
            <a:r>
              <a:rPr lang="en-US" altLang="zh-CN" sz="2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qq.com</a:t>
            </a:r>
            <a:endParaRPr lang="zh-CN" altLang="en-US" sz="28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微信号：zhangyini6791</a:t>
            </a:r>
          </a:p>
          <a:p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8" name="图片 7" descr="F086C44F789E4DB00D68731D7CE653C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931" y="2348880"/>
            <a:ext cx="2073202" cy="2088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75856" y="280473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汉仪中黑简" pitchFamily="49" charset="-122"/>
                <a:ea typeface="汉仪中黑简" pitchFamily="49" charset="-122"/>
              </a:rPr>
              <a:t>谢 谢！</a:t>
            </a:r>
          </a:p>
        </p:txBody>
      </p:sp>
      <p:pic>
        <p:nvPicPr>
          <p:cNvPr id="4" name="Picture 25" descr="鸽子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810000" cy="3117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1602729" y="2819546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69"/>
          <p:cNvSpPr/>
          <p:nvPr/>
        </p:nvSpPr>
        <p:spPr>
          <a:xfrm>
            <a:off x="464204" y="2564904"/>
            <a:ext cx="1210533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906985" y="4239497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3906985" y="5051794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906985" y="5843882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数据平台包括哪些数据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494" y="25739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数据</a:t>
            </a:r>
          </a:p>
        </p:txBody>
      </p:sp>
      <p:cxnSp>
        <p:nvCxnSpPr>
          <p:cNvPr id="52" name="直接连接符 51"/>
          <p:cNvCxnSpPr/>
          <p:nvPr/>
        </p:nvCxnSpPr>
        <p:spPr>
          <a:xfrm rot="16200000">
            <a:off x="846645" y="3359606"/>
            <a:ext cx="50405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2250801" y="3539626"/>
            <a:ext cx="0" cy="230425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2250801" y="5051794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2250801" y="5843882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2250801" y="4239497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69"/>
          <p:cNvSpPr/>
          <p:nvPr/>
        </p:nvSpPr>
        <p:spPr>
          <a:xfrm>
            <a:off x="2538833" y="3971674"/>
            <a:ext cx="1500457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538833" y="3971674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单位内容</a:t>
            </a:r>
          </a:p>
        </p:txBody>
      </p:sp>
      <p:sp>
        <p:nvSpPr>
          <p:cNvPr id="82" name="Rounded Rectangle 69"/>
          <p:cNvSpPr/>
          <p:nvPr/>
        </p:nvSpPr>
        <p:spPr>
          <a:xfrm>
            <a:off x="2538833" y="4759465"/>
            <a:ext cx="1500457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38833" y="4759465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个人内容</a:t>
            </a:r>
          </a:p>
        </p:txBody>
      </p:sp>
      <p:sp>
        <p:nvSpPr>
          <p:cNvPr id="84" name="Rounded Rectangle 69"/>
          <p:cNvSpPr/>
          <p:nvPr/>
        </p:nvSpPr>
        <p:spPr>
          <a:xfrm>
            <a:off x="2538833" y="5575391"/>
            <a:ext cx="1500457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38833" y="5575391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公共资讯</a:t>
            </a:r>
          </a:p>
        </p:txBody>
      </p:sp>
      <p:sp>
        <p:nvSpPr>
          <p:cNvPr id="90" name="Rounded Rectangle 69"/>
          <p:cNvSpPr/>
          <p:nvPr/>
        </p:nvSpPr>
        <p:spPr>
          <a:xfrm>
            <a:off x="4310651" y="3938283"/>
            <a:ext cx="456488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39033" y="400361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基本情况</a:t>
            </a:r>
            <a:r>
              <a:rPr lang="zh-CN" altLang="en-US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正式报道</a:t>
            </a:r>
            <a:r>
              <a:rPr lang="zh-CN" altLang="en-US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手机报道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92" name="Rounded Rectangle 69"/>
          <p:cNvSpPr/>
          <p:nvPr/>
        </p:nvSpPr>
        <p:spPr>
          <a:xfrm>
            <a:off x="1962769" y="2564904"/>
            <a:ext cx="1500457" cy="5334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06396" y="2573905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基础数据</a:t>
            </a:r>
          </a:p>
        </p:txBody>
      </p:sp>
      <p:sp>
        <p:nvSpPr>
          <p:cNvPr id="95" name="Rounded Rectangle 69"/>
          <p:cNvSpPr/>
          <p:nvPr/>
        </p:nvSpPr>
        <p:spPr>
          <a:xfrm>
            <a:off x="323528" y="3467618"/>
            <a:ext cx="1500457" cy="5334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7155" y="3476619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专项数据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2250801" y="3539626"/>
            <a:ext cx="50405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2754857" y="3107578"/>
            <a:ext cx="0" cy="43204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69"/>
          <p:cNvSpPr/>
          <p:nvPr/>
        </p:nvSpPr>
        <p:spPr>
          <a:xfrm>
            <a:off x="4310651" y="4796412"/>
            <a:ext cx="456488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339033" y="4861741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基本情况</a:t>
            </a:r>
            <a:r>
              <a:rPr lang="zh-CN" altLang="en-US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个人文集</a:t>
            </a:r>
            <a:r>
              <a:rPr lang="zh-CN" altLang="en-US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手机随记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104" name="Rounded Rectangle 69"/>
          <p:cNvSpPr/>
          <p:nvPr/>
        </p:nvSpPr>
        <p:spPr>
          <a:xfrm>
            <a:off x="4310651" y="5556068"/>
            <a:ext cx="456488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339033" y="562139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spc="-3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新闻</a:t>
            </a:r>
            <a:r>
              <a:rPr lang="zh-CN" altLang="en-US" sz="2400" spc="-3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、</a:t>
            </a:r>
            <a:r>
              <a:rPr lang="zh-CN" altLang="zh-CN" sz="2400" spc="-3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评论</a:t>
            </a:r>
            <a:r>
              <a:rPr lang="zh-CN" altLang="en-US" sz="2400" spc="-3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、</a:t>
            </a:r>
            <a:r>
              <a:rPr lang="zh-CN" altLang="zh-CN" sz="2400" spc="-3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研究</a:t>
            </a:r>
            <a:r>
              <a:rPr lang="zh-CN" altLang="en-US" sz="2400" spc="-3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、</a:t>
            </a:r>
            <a:r>
              <a:rPr lang="zh-CN" altLang="zh-CN" sz="2400" spc="-3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分类信息</a:t>
            </a:r>
            <a:r>
              <a:rPr lang="zh-CN" altLang="en-US" sz="2400" spc="-3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、</a:t>
            </a:r>
            <a:r>
              <a:rPr lang="zh-CN" altLang="zh-CN" sz="2400" spc="-30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副刊</a:t>
            </a:r>
            <a:endParaRPr lang="zh-CN" altLang="en-US" sz="2400" spc="-3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37" name="Picture 345" descr="3D小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980728"/>
            <a:ext cx="2224088" cy="2295525"/>
          </a:xfrm>
          <a:prstGeom prst="rect">
            <a:avLst/>
          </a:prstGeom>
          <a:noFill/>
        </p:spPr>
      </p:pic>
      <p:sp>
        <p:nvSpPr>
          <p:cNvPr id="39" name="TextBox 35"/>
          <p:cNvSpPr txBox="1"/>
          <p:nvPr/>
        </p:nvSpPr>
        <p:spPr>
          <a:xfrm>
            <a:off x="2339752" y="139361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大数据就是大家</a:t>
            </a:r>
            <a:r>
              <a:rPr lang="zh-CN" altLang="en-US" sz="280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写的数据</a:t>
            </a:r>
            <a:endParaRPr lang="zh-CN" altLang="zh-CN" sz="28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数据平台包括哪些数据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186905" y="2829609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69"/>
          <p:cNvSpPr/>
          <p:nvPr/>
        </p:nvSpPr>
        <p:spPr>
          <a:xfrm>
            <a:off x="2048380" y="2574967"/>
            <a:ext cx="1210533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42670" y="25839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数据</a:t>
            </a:r>
          </a:p>
        </p:txBody>
      </p:sp>
      <p:cxnSp>
        <p:nvCxnSpPr>
          <p:cNvPr id="41" name="直接连接符 40"/>
          <p:cNvCxnSpPr/>
          <p:nvPr/>
        </p:nvCxnSpPr>
        <p:spPr>
          <a:xfrm rot="16200000">
            <a:off x="2430821" y="3369669"/>
            <a:ext cx="50405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69"/>
          <p:cNvSpPr/>
          <p:nvPr/>
        </p:nvSpPr>
        <p:spPr>
          <a:xfrm>
            <a:off x="5856433" y="2924944"/>
            <a:ext cx="2304256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00449" y="293125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工作成绩汇总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3" name="Rounded Rectangle 69"/>
          <p:cNvSpPr/>
          <p:nvPr/>
        </p:nvSpPr>
        <p:spPr>
          <a:xfrm>
            <a:off x="3635896" y="2574967"/>
            <a:ext cx="1500457" cy="5334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67812" y="2583968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专项数据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907704" y="3477681"/>
            <a:ext cx="1500457" cy="5334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51331" y="3486682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基础数据</a:t>
            </a: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4416273" y="3127960"/>
            <a:ext cx="0" cy="51706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267744" y="139361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建立信息系统，多点采集数据</a:t>
            </a:r>
          </a:p>
        </p:txBody>
      </p:sp>
      <p:sp>
        <p:nvSpPr>
          <p:cNvPr id="79" name="Rounded Rectangle 69"/>
          <p:cNvSpPr/>
          <p:nvPr/>
        </p:nvSpPr>
        <p:spPr>
          <a:xfrm>
            <a:off x="5856433" y="3776030"/>
            <a:ext cx="2304256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00449" y="379534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关键数据监测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81" name="Rounded Rectangle 69"/>
          <p:cNvSpPr/>
          <p:nvPr/>
        </p:nvSpPr>
        <p:spPr>
          <a:xfrm>
            <a:off x="5856433" y="4649638"/>
            <a:ext cx="2304256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00449" y="46689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价格行情指数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93" name="Rounded Rectangle 69"/>
          <p:cNvSpPr/>
          <p:nvPr/>
        </p:nvSpPr>
        <p:spPr>
          <a:xfrm>
            <a:off x="5856433" y="5487838"/>
            <a:ext cx="2304256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00449" y="55071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其他专项数据</a:t>
            </a:r>
          </a:p>
        </p:txBody>
      </p:sp>
      <p:pic>
        <p:nvPicPr>
          <p:cNvPr id="104" name="Picture 317" descr="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284984"/>
            <a:ext cx="4504184" cy="3750410"/>
          </a:xfrm>
          <a:prstGeom prst="rect">
            <a:avLst/>
          </a:prstGeom>
          <a:noFill/>
        </p:spPr>
      </p:pic>
      <p:cxnSp>
        <p:nvCxnSpPr>
          <p:cNvPr id="111" name="直接连接符 110"/>
          <p:cNvCxnSpPr/>
          <p:nvPr/>
        </p:nvCxnSpPr>
        <p:spPr>
          <a:xfrm>
            <a:off x="5436096" y="3212976"/>
            <a:ext cx="0" cy="252028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5436096" y="3212976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5436096" y="4044517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5436096" y="4920447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5436096" y="5754948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4410184" y="3645024"/>
            <a:ext cx="1025912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林改资金专栏介绍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0" y="12144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中财推广示范项目专项数据平台</a:t>
            </a:r>
            <a:endParaRPr lang="zh-CN" altLang="zh-CN" sz="28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29058" y="1928802"/>
            <a:ext cx="1143008" cy="1143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承担单位</a:t>
            </a:r>
          </a:p>
        </p:txBody>
      </p:sp>
      <p:sp>
        <p:nvSpPr>
          <p:cNvPr id="15" name="椭圆 14"/>
          <p:cNvSpPr/>
          <p:nvPr/>
        </p:nvSpPr>
        <p:spPr>
          <a:xfrm>
            <a:off x="4007938" y="3786190"/>
            <a:ext cx="1143008" cy="1143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200" dirty="0">
                <a:latin typeface="黑体" panose="02010609060101010101" charset="-122"/>
                <a:ea typeface="黑体" panose="02010609060101010101" charset="-122"/>
              </a:rPr>
              <a:t>林改资金专栏</a:t>
            </a:r>
          </a:p>
        </p:txBody>
      </p:sp>
      <p:sp>
        <p:nvSpPr>
          <p:cNvPr id="16" name="椭圆 15"/>
          <p:cNvSpPr/>
          <p:nvPr/>
        </p:nvSpPr>
        <p:spPr>
          <a:xfrm>
            <a:off x="4000496" y="5643578"/>
            <a:ext cx="1143008" cy="1143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200" dirty="0">
                <a:latin typeface="黑体" panose="02010609060101010101" charset="-122"/>
                <a:ea typeface="黑体" panose="02010609060101010101" charset="-122"/>
              </a:rPr>
              <a:t>参加单位</a:t>
            </a:r>
          </a:p>
        </p:txBody>
      </p:sp>
      <p:sp>
        <p:nvSpPr>
          <p:cNvPr id="17" name="椭圆 16"/>
          <p:cNvSpPr/>
          <p:nvPr/>
        </p:nvSpPr>
        <p:spPr>
          <a:xfrm>
            <a:off x="2060840" y="3761162"/>
            <a:ext cx="1143008" cy="1143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200" dirty="0">
                <a:latin typeface="黑体" panose="02010609060101010101" charset="-122"/>
                <a:ea typeface="黑体" panose="02010609060101010101" charset="-122"/>
              </a:rPr>
              <a:t>江西林科</a:t>
            </a:r>
          </a:p>
        </p:txBody>
      </p:sp>
      <p:sp>
        <p:nvSpPr>
          <p:cNvPr id="18" name="椭圆 17"/>
          <p:cNvSpPr/>
          <p:nvPr/>
        </p:nvSpPr>
        <p:spPr>
          <a:xfrm>
            <a:off x="6858016" y="3786190"/>
            <a:ext cx="1143008" cy="1143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200" dirty="0">
                <a:latin typeface="黑体" panose="02010609060101010101" charset="-122"/>
                <a:ea typeface="黑体" panose="02010609060101010101" charset="-122"/>
              </a:rPr>
              <a:t>公众</a:t>
            </a:r>
          </a:p>
        </p:txBody>
      </p:sp>
      <p:sp>
        <p:nvSpPr>
          <p:cNvPr id="19" name="下箭头 18"/>
          <p:cNvSpPr/>
          <p:nvPr/>
        </p:nvSpPr>
        <p:spPr>
          <a:xfrm>
            <a:off x="4429124" y="5000636"/>
            <a:ext cx="214314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0" name="下箭头 19"/>
          <p:cNvSpPr/>
          <p:nvPr/>
        </p:nvSpPr>
        <p:spPr>
          <a:xfrm flipV="1">
            <a:off x="4429124" y="3071810"/>
            <a:ext cx="214314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1" name="右箭头 20"/>
          <p:cNvSpPr/>
          <p:nvPr/>
        </p:nvSpPr>
        <p:spPr>
          <a:xfrm rot="10800000">
            <a:off x="5143504" y="4214818"/>
            <a:ext cx="1714512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2" name="右箭头 21"/>
          <p:cNvSpPr/>
          <p:nvPr/>
        </p:nvSpPr>
        <p:spPr>
          <a:xfrm rot="10800000" flipH="1">
            <a:off x="3225873" y="4214817"/>
            <a:ext cx="774623" cy="21431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3" name="TextBox 22"/>
          <p:cNvSpPr txBox="1"/>
          <p:nvPr/>
        </p:nvSpPr>
        <p:spPr>
          <a:xfrm>
            <a:off x="5286380" y="392906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查阅与监督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00565" y="3143248"/>
            <a:ext cx="461665" cy="5443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宣传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8963" y="5072074"/>
            <a:ext cx="461665" cy="5475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宣传</a:t>
            </a:r>
          </a:p>
        </p:txBody>
      </p:sp>
      <p:pic>
        <p:nvPicPr>
          <p:cNvPr id="27" name="Picture 148" descr="1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70" y="4572032"/>
            <a:ext cx="1307458" cy="2928934"/>
          </a:xfrm>
          <a:prstGeom prst="rect">
            <a:avLst/>
          </a:prstGeom>
          <a:noFill/>
        </p:spPr>
      </p:pic>
      <p:sp>
        <p:nvSpPr>
          <p:cNvPr id="24" name="TextBox 22"/>
          <p:cNvSpPr txBox="1"/>
          <p:nvPr/>
        </p:nvSpPr>
        <p:spPr>
          <a:xfrm>
            <a:off x="3277597" y="39003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管理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林改资金专栏介绍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751" y="925516"/>
            <a:ext cx="4464496" cy="58436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938" y="836712"/>
            <a:ext cx="3365457" cy="5986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林改资金专栏介绍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2" name="图片 1" descr="C:\Users\张旖旎\Desktop\图\培训ppt.png培训pp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3629" y="1053346"/>
            <a:ext cx="5017770" cy="55714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084" y="893530"/>
            <a:ext cx="3263829" cy="580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dirty="0">
                <a:latin typeface="汉仪中黑简" pitchFamily="49" charset="-122"/>
                <a:ea typeface="汉仪中黑简" pitchFamily="49" charset="-122"/>
              </a:rPr>
              <a:t>江西林科网手机网的访问方法</a:t>
            </a:r>
          </a:p>
        </p:txBody>
      </p:sp>
      <p:sp>
        <p:nvSpPr>
          <p:cNvPr id="7" name="TextBox 77"/>
          <p:cNvSpPr txBox="1"/>
          <p:nvPr/>
        </p:nvSpPr>
        <p:spPr>
          <a:xfrm>
            <a:off x="283210" y="2301240"/>
            <a:ext cx="49479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方法一：在手机浏览器中输入江西林科网的网址http://www.jxlytech.cn/，或者在浏览器搜索栏中搜索“江西林科网”，即可进入到手机网界面</a:t>
            </a:r>
          </a:p>
        </p:txBody>
      </p:sp>
      <p:pic>
        <p:nvPicPr>
          <p:cNvPr id="3074" name="Picture 2" descr="C:\Users\张旖旎\Desktop\图\微信图片_20171126175550.jpg微信图片_201711261755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243" y="1019175"/>
            <a:ext cx="3180080" cy="56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21"/>
  <p:tag name="KSO_WM_TAG_VERSION" val="1.0"/>
  <p:tag name="KSO_WM_SLIDE_ID" val="custom160221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00*174"/>
  <p:tag name="KSO_WM_SLIDE_SIZE" val="729*24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911</Words>
  <Application>Microsoft Office PowerPoint</Application>
  <PresentationFormat>全屏显示(4:3)</PresentationFormat>
  <Paragraphs>157</Paragraphs>
  <Slides>32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DengXian</vt:lpstr>
      <vt:lpstr>汉仪中黑简</vt:lpstr>
      <vt:lpstr>汉仪综艺体简</vt:lpstr>
      <vt:lpstr>黑体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谷勇刚</dc:creator>
  <cp:lastModifiedBy>St Soven</cp:lastModifiedBy>
  <cp:revision>296</cp:revision>
  <dcterms:created xsi:type="dcterms:W3CDTF">2017-02-28T05:37:00Z</dcterms:created>
  <dcterms:modified xsi:type="dcterms:W3CDTF">2017-11-30T02:02:03Z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